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329" r:id="rId6"/>
    <p:sldId id="321" r:id="rId7"/>
    <p:sldId id="320" r:id="rId8"/>
    <p:sldId id="322" r:id="rId9"/>
    <p:sldId id="330" r:id="rId10"/>
    <p:sldId id="323" r:id="rId11"/>
    <p:sldId id="324" r:id="rId12"/>
    <p:sldId id="325" r:id="rId13"/>
    <p:sldId id="326" r:id="rId14"/>
    <p:sldId id="331" r:id="rId15"/>
    <p:sldId id="333" r:id="rId16"/>
    <p:sldId id="337" r:id="rId17"/>
    <p:sldId id="335" r:id="rId18"/>
    <p:sldId id="336" r:id="rId19"/>
    <p:sldId id="319" r:id="rId20"/>
    <p:sldId id="3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6" autoAdjust="0"/>
    <p:restoredTop sz="94673" autoAdjust="0"/>
  </p:normalViewPr>
  <p:slideViewPr>
    <p:cSldViewPr snapToGrid="0">
      <p:cViewPr varScale="1">
        <p:scale>
          <a:sx n="104" d="100"/>
          <a:sy n="104" d="100"/>
        </p:scale>
        <p:origin x="47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altLang="zh-CN" strike="noStrike" dirty="0">
              <a:solidFill>
                <a:srgbClr val="000000">
                  <a:hueOff val="0"/>
                  <a:satOff val="0"/>
                  <a:lumOff val="0"/>
                  <a:alphaOff val="0"/>
                </a:srgbClr>
              </a:solidFill>
              <a:latin typeface="Microsoft YaHei"/>
              <a:ea typeface="+mn-ea"/>
              <a:cs typeface="+mn-cs"/>
            </a:rPr>
            <a:t>Number of map checking analysis</a:t>
          </a:r>
          <a:endParaRPr lang="en-US" strike="noStrike" dirty="0">
            <a:solidFill>
              <a:srgbClr val="000000">
                <a:hueOff val="0"/>
                <a:satOff val="0"/>
                <a:lumOff val="0"/>
                <a:alphaOff val="0"/>
              </a:srgbClr>
            </a:solidFill>
            <a:latin typeface="Microsoft YaHei"/>
            <a:ea typeface="+mn-ea"/>
            <a:cs typeface="+mn-cs"/>
          </a:endParaRP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custT="1"/>
      <dgm:spPr>
        <a:xfrm>
          <a:off x="4853709" y="0"/>
          <a:ext cx="2020453" cy="1488186"/>
        </a:xfrm>
        <a:prstGeom prst="rect">
          <a:avLst/>
        </a:prstGeom>
        <a:noFill/>
        <a:ln>
          <a:noFill/>
        </a:ln>
        <a:effectLst/>
      </dgm:spPr>
      <dgm:t>
        <a:bodyPr/>
        <a:lstStyle/>
        <a:p>
          <a:pPr>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altLang="zh-CN" sz="1100" strike="noStrike" kern="1200" dirty="0">
              <a:solidFill>
                <a:srgbClr val="000000">
                  <a:hueOff val="0"/>
                  <a:satOff val="0"/>
                  <a:lumOff val="0"/>
                  <a:alphaOff val="0"/>
                </a:srgbClr>
              </a:solidFill>
              <a:latin typeface="Microsoft YaHei"/>
              <a:ea typeface="+mn-ea"/>
              <a:cs typeface="+mn-cs"/>
            </a:rPr>
            <a:t>Number of map checking analysis</a:t>
          </a:r>
          <a:endParaRPr lang="en-US" sz="1100" strike="noStrike" kern="1200" dirty="0">
            <a:solidFill>
              <a:srgbClr val="000000">
                <a:hueOff val="0"/>
                <a:satOff val="0"/>
                <a:lumOff val="0"/>
                <a:alphaOff val="0"/>
              </a:srgbClr>
            </a:solidFill>
            <a:latin typeface="Microsoft YaHei"/>
            <a:ea typeface="+mn-ea"/>
            <a:cs typeface="+mn-cs"/>
          </a:endParaRP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119340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239122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3598838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140631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16</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17</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4/16/2024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4/16/2024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4/16/2024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4/16/2024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4/16/2024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4/16/2024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4/16/2024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4/16/2024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4/16/2024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4/16/2024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
        <p:nvSpPr>
          <p:cNvPr id="2" name="文本框 1">
            <a:extLst>
              <a:ext uri="{FF2B5EF4-FFF2-40B4-BE49-F238E27FC236}">
                <a16:creationId xmlns:a16="http://schemas.microsoft.com/office/drawing/2014/main" id="{FEC0B4FB-5FB8-F76A-D53B-23B20129F2B6}"/>
              </a:ext>
            </a:extLst>
          </p:cNvPr>
          <p:cNvSpPr txBox="1"/>
          <p:nvPr/>
        </p:nvSpPr>
        <p:spPr>
          <a:xfrm>
            <a:off x="9525064" y="1394045"/>
            <a:ext cx="841312" cy="246221"/>
          </a:xfrm>
          <a:prstGeom prst="rect">
            <a:avLst/>
          </a:prstGeom>
          <a:solidFill>
            <a:srgbClr val="FFFFFF"/>
          </a:solidFill>
          <a:ln>
            <a:noFill/>
          </a:ln>
        </p:spPr>
        <p:txBody>
          <a:bodyPr wrap="square" rtlCol="0">
            <a:spAutoFit/>
          </a:bodyPr>
          <a:lstStyle/>
          <a:p>
            <a:r>
              <a:rPr lang="en-US" altLang="zh-CN" sz="1000" dirty="0"/>
              <a:t>Light traffic</a:t>
            </a:r>
            <a:endParaRPr lang="zh-CN" altLang="en-US" sz="1000" dirty="0"/>
          </a:p>
        </p:txBody>
      </p:sp>
      <p:sp>
        <p:nvSpPr>
          <p:cNvPr id="8" name="文本框 7">
            <a:extLst>
              <a:ext uri="{FF2B5EF4-FFF2-40B4-BE49-F238E27FC236}">
                <a16:creationId xmlns:a16="http://schemas.microsoft.com/office/drawing/2014/main" id="{C57002E6-9954-F32F-EB6B-8761C1871DF9}"/>
              </a:ext>
            </a:extLst>
          </p:cNvPr>
          <p:cNvSpPr txBox="1"/>
          <p:nvPr/>
        </p:nvSpPr>
        <p:spPr>
          <a:xfrm>
            <a:off x="9483237" y="1596282"/>
            <a:ext cx="924965" cy="246221"/>
          </a:xfrm>
          <a:prstGeom prst="rect">
            <a:avLst/>
          </a:prstGeom>
          <a:solidFill>
            <a:srgbClr val="FFFFFF"/>
          </a:solidFill>
          <a:ln>
            <a:noFill/>
          </a:ln>
        </p:spPr>
        <p:txBody>
          <a:bodyPr wrap="square" rtlCol="0">
            <a:spAutoFit/>
          </a:bodyPr>
          <a:lstStyle/>
          <a:p>
            <a:r>
              <a:rPr lang="en-US" altLang="zh-CN" sz="1000" dirty="0"/>
              <a:t>Heavy traffic</a:t>
            </a:r>
            <a:endParaRPr lang="zh-CN" altLang="en-US" sz="1000" dirty="0"/>
          </a:p>
        </p:txBody>
      </p:sp>
    </p:spTree>
    <p:extLst>
      <p:ext uri="{BB962C8B-B14F-4D97-AF65-F5344CB8AC3E}">
        <p14:creationId xmlns:p14="http://schemas.microsoft.com/office/powerpoint/2010/main" val="58604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7" name="图片 6" descr="图示&#10;&#10;低可信度描述已自动生成">
            <a:extLst>
              <a:ext uri="{FF2B5EF4-FFF2-40B4-BE49-F238E27FC236}">
                <a16:creationId xmlns:a16="http://schemas.microsoft.com/office/drawing/2014/main" id="{D3562949-A094-B79A-578F-7826DA2A4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81" y="1358518"/>
            <a:ext cx="9577350" cy="4989659"/>
          </a:xfrm>
          <a:prstGeom prst="rect">
            <a:avLst/>
          </a:prstGeom>
          <a:ln>
            <a:noFill/>
          </a:ln>
          <a:effectLst>
            <a:outerShdw blurRad="292100" dist="139700" dir="2700000" algn="tl" rotWithShape="0">
              <a:srgbClr val="333333">
                <a:alpha val="19000"/>
              </a:srgbClr>
            </a:outerShdw>
          </a:effectLst>
        </p:spPr>
      </p:pic>
      <p:sp>
        <p:nvSpPr>
          <p:cNvPr id="8" name="流程图: 接点 7">
            <a:extLst>
              <a:ext uri="{FF2B5EF4-FFF2-40B4-BE49-F238E27FC236}">
                <a16:creationId xmlns:a16="http://schemas.microsoft.com/office/drawing/2014/main" id="{316617CB-B3F3-43BD-3A18-EA62CA42A1D4}"/>
              </a:ext>
            </a:extLst>
          </p:cNvPr>
          <p:cNvSpPr/>
          <p:nvPr/>
        </p:nvSpPr>
        <p:spPr>
          <a:xfrm>
            <a:off x="4711700" y="1917700"/>
            <a:ext cx="2197100" cy="1873250"/>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E54991A-56BF-2C31-4971-6F3C0962A376}"/>
              </a:ext>
            </a:extLst>
          </p:cNvPr>
          <p:cNvSpPr/>
          <p:nvPr/>
        </p:nvSpPr>
        <p:spPr>
          <a:xfrm>
            <a:off x="9086850" y="1465209"/>
            <a:ext cx="1325146" cy="139229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
        <p:nvSpPr>
          <p:cNvPr id="11" name="流程图: 接点 10">
            <a:extLst>
              <a:ext uri="{FF2B5EF4-FFF2-40B4-BE49-F238E27FC236}">
                <a16:creationId xmlns:a16="http://schemas.microsoft.com/office/drawing/2014/main" id="{41A95BF3-D7E0-E1EA-2825-2B5BAD2F0EFE}"/>
              </a:ext>
            </a:extLst>
          </p:cNvPr>
          <p:cNvSpPr/>
          <p:nvPr/>
        </p:nvSpPr>
        <p:spPr>
          <a:xfrm>
            <a:off x="2292350" y="4673599"/>
            <a:ext cx="1517650" cy="148804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844959"/>
            <a:ext cx="9478910" cy="1420325"/>
          </a:xfrm>
          <a:prstGeom prst="rect">
            <a:avLst/>
          </a:prstGeom>
          <a:noFill/>
        </p:spPr>
        <p:txBody>
          <a:bodyPr wrap="square">
            <a:spAutoFit/>
          </a:bodyPr>
          <a:lstStyle/>
          <a:p>
            <a:pPr>
              <a:lnSpc>
                <a:spcPct val="150000"/>
              </a:lnSpc>
            </a:pPr>
            <a:r>
              <a:rPr lang="en-US" altLang="zh-CN" sz="2000" dirty="0"/>
              <a:t>To answer the RQ, I want to approach the research from two perspectives:</a:t>
            </a:r>
          </a:p>
          <a:p>
            <a:pPr>
              <a:lnSpc>
                <a:spcPct val="150000"/>
              </a:lnSpc>
            </a:pPr>
            <a:r>
              <a:rPr lang="en-US" altLang="zh-CN" sz="2000" b="1" i="0" dirty="0">
                <a:solidFill>
                  <a:srgbClr val="FF0000"/>
                </a:solidFill>
                <a:effectLst/>
                <a:latin typeface="Söhne"/>
              </a:rPr>
              <a:t>Number</a:t>
            </a:r>
            <a:r>
              <a:rPr lang="en-US" altLang="zh-CN" sz="2000" b="1" i="0" dirty="0">
                <a:solidFill>
                  <a:srgbClr val="0D0D0D"/>
                </a:solidFill>
                <a:effectLst/>
                <a:latin typeface="Söhne"/>
              </a:rPr>
              <a:t> of map checking in a trajectory/</a:t>
            </a:r>
            <a:r>
              <a:rPr lang="en-US" altLang="zh-CN" sz="2000" b="1" dirty="0">
                <a:solidFill>
                  <a:srgbClr val="0D0D0D"/>
                </a:solidFill>
                <a:latin typeface="Söhne"/>
              </a:rPr>
              <a:t> </a:t>
            </a:r>
            <a:r>
              <a:rPr lang="en-US" altLang="zh-CN" sz="2000" b="1" dirty="0">
                <a:solidFill>
                  <a:srgbClr val="FF0000"/>
                </a:solidFill>
                <a:latin typeface="Söhne"/>
              </a:rPr>
              <a:t>Locations</a:t>
            </a:r>
            <a:r>
              <a:rPr lang="en-US" altLang="zh-CN" sz="2000" b="1" dirty="0">
                <a:solidFill>
                  <a:srgbClr val="0D0D0D"/>
                </a:solidFill>
                <a:latin typeface="Söhne"/>
              </a:rPr>
              <a:t> of map checking in a trajectory</a:t>
            </a:r>
            <a:endParaRPr lang="en-US" altLang="zh-CN" sz="2000" b="1" dirty="0"/>
          </a:p>
          <a:p>
            <a:pPr>
              <a:lnSpc>
                <a:spcPct val="150000"/>
              </a:lnSpc>
            </a:pPr>
            <a:endParaRPr lang="en-US" altLang="zh-CN" sz="2000" b="1" dirty="0"/>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Tree>
    <p:extLst>
      <p:ext uri="{BB962C8B-B14F-4D97-AF65-F5344CB8AC3E}">
        <p14:creationId xmlns:p14="http://schemas.microsoft.com/office/powerpoint/2010/main" val="12021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7" name="文本框 6">
            <a:extLst>
              <a:ext uri="{FF2B5EF4-FFF2-40B4-BE49-F238E27FC236}">
                <a16:creationId xmlns:a16="http://schemas.microsoft.com/office/drawing/2014/main" id="{644388B0-AEBA-6DF9-79A1-7A7830C9F5C9}"/>
              </a:ext>
            </a:extLst>
          </p:cNvPr>
          <p:cNvSpPr txBox="1"/>
          <p:nvPr/>
        </p:nvSpPr>
        <p:spPr>
          <a:xfrm>
            <a:off x="1429926" y="1757048"/>
            <a:ext cx="10089859" cy="124700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Exploratory data analysis on potential factors which influence the number of map checking in a trajectory</a:t>
            </a:r>
          </a:p>
          <a:p>
            <a:pPr>
              <a:lnSpc>
                <a:spcPct val="150000"/>
              </a:lnSpc>
            </a:pPr>
            <a:r>
              <a:rPr lang="en-US" altLang="zh-CN" sz="1600" dirty="0"/>
              <a:t>Length, number of turns, number of intersections, shortcut involvement, numbers of landmarks, etc.</a:t>
            </a:r>
          </a:p>
        </p:txBody>
      </p:sp>
      <p:sp>
        <p:nvSpPr>
          <p:cNvPr id="8" name="文本框 7">
            <a:extLst>
              <a:ext uri="{FF2B5EF4-FFF2-40B4-BE49-F238E27FC236}">
                <a16:creationId xmlns:a16="http://schemas.microsoft.com/office/drawing/2014/main" id="{7FA1FC19-5450-CA0C-8F7D-A812EDC64617}"/>
              </a:ext>
            </a:extLst>
          </p:cNvPr>
          <p:cNvSpPr txBox="1"/>
          <p:nvPr/>
        </p:nvSpPr>
        <p:spPr>
          <a:xfrm>
            <a:off x="1449225" y="3030388"/>
            <a:ext cx="8957750"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Regression analysis on individual factors with the number of map checking </a:t>
            </a:r>
            <a:endParaRPr lang="en-US" altLang="zh-CN" b="1" strike="sngStrike" dirty="0"/>
          </a:p>
        </p:txBody>
      </p:sp>
      <p:sp>
        <p:nvSpPr>
          <p:cNvPr id="11" name="文本框 10">
            <a:extLst>
              <a:ext uri="{FF2B5EF4-FFF2-40B4-BE49-F238E27FC236}">
                <a16:creationId xmlns:a16="http://schemas.microsoft.com/office/drawing/2014/main" id="{6E8FFCBA-0C12-35C7-C217-36F654486C25}"/>
              </a:ext>
            </a:extLst>
          </p:cNvPr>
          <p:cNvSpPr txBox="1"/>
          <p:nvPr/>
        </p:nvSpPr>
        <p:spPr>
          <a:xfrm>
            <a:off x="1449224" y="3568465"/>
            <a:ext cx="10374475"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Establish comprehensive model to predict the number of map checking for a trajectory</a:t>
            </a:r>
          </a:p>
        </p:txBody>
      </p:sp>
      <p:sp>
        <p:nvSpPr>
          <p:cNvPr id="13" name="文本框 12">
            <a:extLst>
              <a:ext uri="{FF2B5EF4-FFF2-40B4-BE49-F238E27FC236}">
                <a16:creationId xmlns:a16="http://schemas.microsoft.com/office/drawing/2014/main" id="{2EB6168D-5E84-999F-11DD-0EB444E7EF99}"/>
              </a:ext>
            </a:extLst>
          </p:cNvPr>
          <p:cNvSpPr txBox="1"/>
          <p:nvPr/>
        </p:nvSpPr>
        <p:spPr>
          <a:xfrm>
            <a:off x="1449225" y="4132914"/>
            <a:ext cx="10089859"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 between traffic density</a:t>
            </a:r>
          </a:p>
          <a:p>
            <a:pPr>
              <a:lnSpc>
                <a:spcPct val="150000"/>
              </a:lnSpc>
            </a:pPr>
            <a:r>
              <a:rPr lang="en-US" altLang="zh-CN" sz="1600" dirty="0"/>
              <a:t>Comparing the differences between heavy traffic density and light traffic density. </a:t>
            </a:r>
          </a:p>
          <a:p>
            <a:pPr>
              <a:lnSpc>
                <a:spcPct val="150000"/>
              </a:lnSpc>
            </a:pPr>
            <a:r>
              <a:rPr lang="en-US" altLang="zh-CN" sz="1600" dirty="0"/>
              <a:t>(e.g., Do landmarks have a significant impact on the number of map checking during light traffic conditions, but not during heavy traffic?)</a:t>
            </a:r>
          </a:p>
        </p:txBody>
      </p:sp>
      <p:sp>
        <p:nvSpPr>
          <p:cNvPr id="2" name="左大括号 1">
            <a:extLst>
              <a:ext uri="{FF2B5EF4-FFF2-40B4-BE49-F238E27FC236}">
                <a16:creationId xmlns:a16="http://schemas.microsoft.com/office/drawing/2014/main" id="{DDA8BED1-5262-16D7-6949-1B29C31ADD8A}"/>
              </a:ext>
            </a:extLst>
          </p:cNvPr>
          <p:cNvSpPr/>
          <p:nvPr/>
        </p:nvSpPr>
        <p:spPr bwMode="auto">
          <a:xfrm>
            <a:off x="1088903" y="1925434"/>
            <a:ext cx="225547" cy="365621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文本框 18">
            <a:extLst>
              <a:ext uri="{FF2B5EF4-FFF2-40B4-BE49-F238E27FC236}">
                <a16:creationId xmlns:a16="http://schemas.microsoft.com/office/drawing/2014/main" id="{6426A809-C2C5-98A7-92B1-D19D9C2B51F7}"/>
              </a:ext>
            </a:extLst>
          </p:cNvPr>
          <p:cNvSpPr txBox="1"/>
          <p:nvPr/>
        </p:nvSpPr>
        <p:spPr>
          <a:xfrm>
            <a:off x="119982" y="3568465"/>
            <a:ext cx="1026365" cy="369332"/>
          </a:xfrm>
          <a:prstGeom prst="rect">
            <a:avLst/>
          </a:prstGeom>
          <a:noFill/>
        </p:spPr>
        <p:txBody>
          <a:bodyPr wrap="square">
            <a:spAutoFit/>
          </a:bodyPr>
          <a:lstStyle/>
          <a:p>
            <a:r>
              <a:rPr lang="en-US" altLang="zh-CN" sz="1800" b="1" i="0" dirty="0">
                <a:solidFill>
                  <a:srgbClr val="FF0000"/>
                </a:solidFill>
                <a:effectLst/>
                <a:latin typeface="Söhne"/>
              </a:rPr>
              <a:t>Number</a:t>
            </a:r>
            <a:r>
              <a:rPr lang="en-US" altLang="zh-CN" sz="1800" b="1" i="0" dirty="0">
                <a:solidFill>
                  <a:srgbClr val="0D0D0D"/>
                </a:solidFill>
                <a:effectLst/>
                <a:latin typeface="Söhne"/>
              </a:rPr>
              <a:t> </a:t>
            </a:r>
            <a:endParaRPr lang="zh-CN" altLang="en-US" dirty="0"/>
          </a:p>
        </p:txBody>
      </p:sp>
    </p:spTree>
    <p:extLst>
      <p:ext uri="{BB962C8B-B14F-4D97-AF65-F5344CB8AC3E}">
        <p14:creationId xmlns:p14="http://schemas.microsoft.com/office/powerpoint/2010/main" val="359749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1320712" y="1828129"/>
            <a:ext cx="9423332"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Abstracting trajectory</a:t>
            </a:r>
          </a:p>
          <a:p>
            <a:pPr>
              <a:lnSpc>
                <a:spcPct val="150000"/>
              </a:lnSpc>
            </a:pPr>
            <a:r>
              <a:rPr lang="en-US" altLang="zh-CN" sz="1600" dirty="0"/>
              <a:t>Enabling complex pedestrian trajectories to be clustered and compared.</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cxnSp>
        <p:nvCxnSpPr>
          <p:cNvPr id="8" name="直接连接符 7">
            <a:extLst>
              <a:ext uri="{FF2B5EF4-FFF2-40B4-BE49-F238E27FC236}">
                <a16:creationId xmlns:a16="http://schemas.microsoft.com/office/drawing/2014/main" id="{80882460-0EBB-79C1-88CC-B5C4D59E5377}"/>
              </a:ext>
            </a:extLst>
          </p:cNvPr>
          <p:cNvCxnSpPr>
            <a:cxnSpLocks/>
          </p:cNvCxnSpPr>
          <p:nvPr/>
        </p:nvCxnSpPr>
        <p:spPr bwMode="auto">
          <a:xfrm>
            <a:off x="7028484" y="3942706"/>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箭头: 圆角右 12">
            <a:extLst>
              <a:ext uri="{FF2B5EF4-FFF2-40B4-BE49-F238E27FC236}">
                <a16:creationId xmlns:a16="http://schemas.microsoft.com/office/drawing/2014/main" id="{1E0CF2C4-5A16-A9C7-D872-E8EE0DFFABBE}"/>
              </a:ext>
            </a:extLst>
          </p:cNvPr>
          <p:cNvSpPr/>
          <p:nvPr/>
        </p:nvSpPr>
        <p:spPr>
          <a:xfrm>
            <a:off x="9166782" y="3627800"/>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5" name="箭头: 圆角右 14">
            <a:extLst>
              <a:ext uri="{FF2B5EF4-FFF2-40B4-BE49-F238E27FC236}">
                <a16:creationId xmlns:a16="http://schemas.microsoft.com/office/drawing/2014/main" id="{E39826DA-2678-473F-30A5-B1DD5C706D84}"/>
              </a:ext>
            </a:extLst>
          </p:cNvPr>
          <p:cNvSpPr/>
          <p:nvPr/>
        </p:nvSpPr>
        <p:spPr>
          <a:xfrm>
            <a:off x="10182286" y="3628781"/>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0" name="动作按钮: 转到主页 19">
            <a:hlinkClick r:id="" action="ppaction://hlinkshowjump?jump=firstslide" highlightClick="1"/>
            <a:extLst>
              <a:ext uri="{FF2B5EF4-FFF2-40B4-BE49-F238E27FC236}">
                <a16:creationId xmlns:a16="http://schemas.microsoft.com/office/drawing/2014/main" id="{73993A6A-4231-D77C-CB38-EBBADE471DD2}"/>
              </a:ext>
            </a:extLst>
          </p:cNvPr>
          <p:cNvSpPr/>
          <p:nvPr/>
        </p:nvSpPr>
        <p:spPr>
          <a:xfrm>
            <a:off x="11609649" y="3727865"/>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动作按钮: 前进或下一项 21">
            <a:hlinkClick r:id="" action="ppaction://hlinkshowjump?jump=nextslide" highlightClick="1"/>
            <a:extLst>
              <a:ext uri="{FF2B5EF4-FFF2-40B4-BE49-F238E27FC236}">
                <a16:creationId xmlns:a16="http://schemas.microsoft.com/office/drawing/2014/main" id="{7AD2A022-BBC8-5240-7FAB-5C6FEA166F7C}"/>
              </a:ext>
            </a:extLst>
          </p:cNvPr>
          <p:cNvSpPr/>
          <p:nvPr/>
        </p:nvSpPr>
        <p:spPr>
          <a:xfrm>
            <a:off x="6940712" y="3727865"/>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图示&#10;&#10;低可信度描述已自动生成">
            <a:extLst>
              <a:ext uri="{FF2B5EF4-FFF2-40B4-BE49-F238E27FC236}">
                <a16:creationId xmlns:a16="http://schemas.microsoft.com/office/drawing/2014/main" id="{71B12457-7420-FE38-999F-51D86D31B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712" y="2797324"/>
            <a:ext cx="5378416" cy="2802076"/>
          </a:xfrm>
          <a:prstGeom prst="rect">
            <a:avLst/>
          </a:prstGeom>
          <a:ln>
            <a:noFill/>
          </a:ln>
          <a:effectLst>
            <a:outerShdw blurRad="292100" dist="139700" dir="2700000" algn="tl" rotWithShape="0">
              <a:srgbClr val="333333">
                <a:alpha val="19000"/>
              </a:srgbClr>
            </a:outerShdw>
          </a:effectLst>
        </p:spPr>
      </p:pic>
      <p:sp>
        <p:nvSpPr>
          <p:cNvPr id="2" name="左大括号 1">
            <a:extLst>
              <a:ext uri="{FF2B5EF4-FFF2-40B4-BE49-F238E27FC236}">
                <a16:creationId xmlns:a16="http://schemas.microsoft.com/office/drawing/2014/main" id="{739C08C6-3D13-FB00-C3DF-49DC834FD864}"/>
              </a:ext>
            </a:extLst>
          </p:cNvPr>
          <p:cNvSpPr/>
          <p:nvPr/>
        </p:nvSpPr>
        <p:spPr bwMode="auto">
          <a:xfrm>
            <a:off x="1020015" y="2060114"/>
            <a:ext cx="187945" cy="3642186"/>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C3C1B3C1-E390-2544-205B-44C28DF24E2D}"/>
              </a:ext>
            </a:extLst>
          </p:cNvPr>
          <p:cNvSpPr txBox="1"/>
          <p:nvPr/>
        </p:nvSpPr>
        <p:spPr>
          <a:xfrm>
            <a:off x="43639" y="3696541"/>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683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5" grpId="0" animBg="1"/>
      <p:bldP spid="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902" y="655248"/>
            <a:ext cx="1605798" cy="1605798"/>
          </a:xfrm>
          <a:prstGeom prst="rect">
            <a:avLst/>
          </a:prstGeom>
        </p:spPr>
      </p:pic>
      <p:cxnSp>
        <p:nvCxnSpPr>
          <p:cNvPr id="7" name="直接连接符 6">
            <a:extLst>
              <a:ext uri="{FF2B5EF4-FFF2-40B4-BE49-F238E27FC236}">
                <a16:creationId xmlns:a16="http://schemas.microsoft.com/office/drawing/2014/main" id="{6766F2ED-38AC-A25B-E40B-A3B6CA4C0356}"/>
              </a:ext>
            </a:extLst>
          </p:cNvPr>
          <p:cNvCxnSpPr>
            <a:cxnSpLocks/>
          </p:cNvCxnSpPr>
          <p:nvPr/>
        </p:nvCxnSpPr>
        <p:spPr bwMode="auto">
          <a:xfrm>
            <a:off x="1736740" y="3852198"/>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 name="箭头: 圆角右 10">
            <a:extLst>
              <a:ext uri="{FF2B5EF4-FFF2-40B4-BE49-F238E27FC236}">
                <a16:creationId xmlns:a16="http://schemas.microsoft.com/office/drawing/2014/main" id="{85645B52-1C6C-2430-EC38-00CEFB47C477}"/>
              </a:ext>
            </a:extLst>
          </p:cNvPr>
          <p:cNvSpPr/>
          <p:nvPr/>
        </p:nvSpPr>
        <p:spPr>
          <a:xfrm>
            <a:off x="392790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3" name="箭头: 圆角右 22">
            <a:extLst>
              <a:ext uri="{FF2B5EF4-FFF2-40B4-BE49-F238E27FC236}">
                <a16:creationId xmlns:a16="http://schemas.microsoft.com/office/drawing/2014/main" id="{DE82757B-73EE-F17A-B7AE-B81C17114B31}"/>
              </a:ext>
            </a:extLst>
          </p:cNvPr>
          <p:cNvSpPr/>
          <p:nvPr/>
        </p:nvSpPr>
        <p:spPr>
          <a:xfrm>
            <a:off x="513333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6" name="动作按钮: 转到主页 25">
            <a:hlinkClick r:id="" action="ppaction://hlinkshowjump?jump=firstslide" highlightClick="1"/>
            <a:extLst>
              <a:ext uri="{FF2B5EF4-FFF2-40B4-BE49-F238E27FC236}">
                <a16:creationId xmlns:a16="http://schemas.microsoft.com/office/drawing/2014/main" id="{3FF26E9A-D113-770A-68B3-3F1CAAC9EFBC}"/>
              </a:ext>
            </a:extLst>
          </p:cNvPr>
          <p:cNvSpPr/>
          <p:nvPr/>
        </p:nvSpPr>
        <p:spPr>
          <a:xfrm>
            <a:off x="6317905" y="3637357"/>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7" name="动作按钮: 前进或下一项 26">
            <a:hlinkClick r:id="" action="ppaction://hlinkshowjump?jump=nextslide" highlightClick="1"/>
            <a:extLst>
              <a:ext uri="{FF2B5EF4-FFF2-40B4-BE49-F238E27FC236}">
                <a16:creationId xmlns:a16="http://schemas.microsoft.com/office/drawing/2014/main" id="{F070982A-9221-E6F3-7FAD-36A22E37E157}"/>
              </a:ext>
            </a:extLst>
          </p:cNvPr>
          <p:cNvSpPr/>
          <p:nvPr/>
        </p:nvSpPr>
        <p:spPr>
          <a:xfrm>
            <a:off x="1648968" y="3637357"/>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9" name="流程图: 接点 28">
            <a:extLst>
              <a:ext uri="{FF2B5EF4-FFF2-40B4-BE49-F238E27FC236}">
                <a16:creationId xmlns:a16="http://schemas.microsoft.com/office/drawing/2014/main" id="{2E46F3AD-0029-F66F-A58D-8E183A8D7643}"/>
              </a:ext>
            </a:extLst>
          </p:cNvPr>
          <p:cNvSpPr/>
          <p:nvPr/>
        </p:nvSpPr>
        <p:spPr>
          <a:xfrm>
            <a:off x="38027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0" name="流程图: 接点 29">
            <a:extLst>
              <a:ext uri="{FF2B5EF4-FFF2-40B4-BE49-F238E27FC236}">
                <a16:creationId xmlns:a16="http://schemas.microsoft.com/office/drawing/2014/main" id="{26CB3274-0143-C07E-A436-FE4EEF84E669}"/>
              </a:ext>
            </a:extLst>
          </p:cNvPr>
          <p:cNvSpPr/>
          <p:nvPr/>
        </p:nvSpPr>
        <p:spPr>
          <a:xfrm>
            <a:off x="40120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2" name="流程图: 接点 31">
            <a:extLst>
              <a:ext uri="{FF2B5EF4-FFF2-40B4-BE49-F238E27FC236}">
                <a16:creationId xmlns:a16="http://schemas.microsoft.com/office/drawing/2014/main" id="{1B3D61D7-4BC4-78D4-F33A-D31710723EBE}"/>
              </a:ext>
            </a:extLst>
          </p:cNvPr>
          <p:cNvSpPr/>
          <p:nvPr/>
        </p:nvSpPr>
        <p:spPr>
          <a:xfrm>
            <a:off x="4269235" y="3826685"/>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D9DDCC77-6BD5-62C6-A73C-BD6116D851C3}"/>
              </a:ext>
            </a:extLst>
          </p:cNvPr>
          <p:cNvSpPr/>
          <p:nvPr/>
        </p:nvSpPr>
        <p:spPr>
          <a:xfrm>
            <a:off x="4776284" y="3770547"/>
            <a:ext cx="157876" cy="157876"/>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97D5A352-B03E-0F9A-9896-6ED0A197B1A9}"/>
              </a:ext>
            </a:extLst>
          </p:cNvPr>
          <p:cNvSpPr/>
          <p:nvPr/>
        </p:nvSpPr>
        <p:spPr>
          <a:xfrm>
            <a:off x="5020275" y="3816633"/>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07585487-9D90-4370-1F08-A990F6DD8387}"/>
              </a:ext>
            </a:extLst>
          </p:cNvPr>
          <p:cNvSpPr/>
          <p:nvPr/>
        </p:nvSpPr>
        <p:spPr>
          <a:xfrm>
            <a:off x="5245910"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55486A9C-49CE-AEE9-2FDE-41284F8E6029}"/>
              </a:ext>
            </a:extLst>
          </p:cNvPr>
          <p:cNvSpPr/>
          <p:nvPr/>
        </p:nvSpPr>
        <p:spPr>
          <a:xfrm>
            <a:off x="5367145"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0234A75-E5D6-E26B-90E7-A7952F7725B1}"/>
              </a:ext>
            </a:extLst>
          </p:cNvPr>
          <p:cNvSpPr txBox="1"/>
          <p:nvPr/>
        </p:nvSpPr>
        <p:spPr>
          <a:xfrm>
            <a:off x="1370907" y="4377796"/>
            <a:ext cx="10342847"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Compare the distribution of map checking points across trajectories from </a:t>
            </a:r>
            <a:r>
              <a:rPr lang="en-US" altLang="zh-CN" sz="1600" b="1" dirty="0"/>
              <a:t>different clusters</a:t>
            </a:r>
            <a:r>
              <a:rPr lang="en-US" altLang="zh-CN" sz="1600" dirty="0"/>
              <a:t>.</a:t>
            </a:r>
          </a:p>
          <a:p>
            <a:pPr>
              <a:lnSpc>
                <a:spcPct val="150000"/>
              </a:lnSpc>
            </a:pPr>
            <a:r>
              <a:rPr lang="en-US" altLang="zh-CN" sz="1600" dirty="0"/>
              <a:t>Compare the distribution of map checking points across trajectories </a:t>
            </a:r>
            <a:r>
              <a:rPr lang="en-US" altLang="zh-CN" sz="1600" b="1" dirty="0"/>
              <a:t>within the same cluster but different traffic densities</a:t>
            </a:r>
            <a:r>
              <a:rPr lang="en-US" altLang="zh-CN" sz="1600" dirty="0"/>
              <a:t>.</a:t>
            </a:r>
          </a:p>
        </p:txBody>
      </p:sp>
      <p:sp>
        <p:nvSpPr>
          <p:cNvPr id="43" name="文本框 42">
            <a:extLst>
              <a:ext uri="{FF2B5EF4-FFF2-40B4-BE49-F238E27FC236}">
                <a16:creationId xmlns:a16="http://schemas.microsoft.com/office/drawing/2014/main" id="{F1DA848A-4682-412F-3A5A-6AD135B0BB3B}"/>
              </a:ext>
            </a:extLst>
          </p:cNvPr>
          <p:cNvSpPr txBox="1"/>
          <p:nvPr/>
        </p:nvSpPr>
        <p:spPr>
          <a:xfrm>
            <a:off x="1370908" y="1778136"/>
            <a:ext cx="9690066"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Cluster the abstracted trajectories based on the distribution of key factors.</a:t>
            </a:r>
          </a:p>
          <a:p>
            <a:pPr>
              <a:lnSpc>
                <a:spcPct val="150000"/>
              </a:lnSpc>
            </a:pPr>
            <a:r>
              <a:rPr lang="en-US" altLang="zh-CN" sz="1600" dirty="0"/>
              <a:t>e.g., start point - turn - turn – destination or start point - intersection - intersection - turn – destination, etc.</a:t>
            </a:r>
          </a:p>
        </p:txBody>
      </p:sp>
      <p:sp>
        <p:nvSpPr>
          <p:cNvPr id="44" name="文本框 43">
            <a:extLst>
              <a:ext uri="{FF2B5EF4-FFF2-40B4-BE49-F238E27FC236}">
                <a16:creationId xmlns:a16="http://schemas.microsoft.com/office/drawing/2014/main" id="{ADD653B7-098C-944D-7F7D-ABECE3EE559B}"/>
              </a:ext>
            </a:extLst>
          </p:cNvPr>
          <p:cNvSpPr txBox="1"/>
          <p:nvPr/>
        </p:nvSpPr>
        <p:spPr>
          <a:xfrm>
            <a:off x="1370908" y="2787529"/>
            <a:ext cx="9423332"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Visualize map checking points on the abstracted trajectories</a:t>
            </a:r>
          </a:p>
        </p:txBody>
      </p:sp>
      <p:sp>
        <p:nvSpPr>
          <p:cNvPr id="2" name="左大括号 1">
            <a:extLst>
              <a:ext uri="{FF2B5EF4-FFF2-40B4-BE49-F238E27FC236}">
                <a16:creationId xmlns:a16="http://schemas.microsoft.com/office/drawing/2014/main" id="{C21137C3-2EA4-B56B-A9E5-72EC31BC7E60}"/>
              </a:ext>
            </a:extLst>
          </p:cNvPr>
          <p:cNvSpPr/>
          <p:nvPr/>
        </p:nvSpPr>
        <p:spPr bwMode="auto">
          <a:xfrm>
            <a:off x="1020015" y="1925435"/>
            <a:ext cx="181049" cy="385306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8" name="文本框 7">
            <a:extLst>
              <a:ext uri="{FF2B5EF4-FFF2-40B4-BE49-F238E27FC236}">
                <a16:creationId xmlns:a16="http://schemas.microsoft.com/office/drawing/2014/main" id="{1013AD3D-AD12-E991-C692-2398D587B30F}"/>
              </a:ext>
            </a:extLst>
          </p:cNvPr>
          <p:cNvSpPr txBox="1"/>
          <p:nvPr/>
        </p:nvSpPr>
        <p:spPr>
          <a:xfrm>
            <a:off x="33427" y="3650895"/>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20227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6" grpId="0" animBg="1"/>
      <p:bldP spid="27" grpId="0" animBg="1"/>
      <p:bldP spid="29" grpId="0" animBg="1"/>
      <p:bldP spid="30" grpId="0" animBg="1"/>
      <p:bldP spid="32" grpId="0" animBg="1"/>
      <p:bldP spid="35" grpId="0" animBg="1"/>
      <p:bldP spid="36" grpId="0" animBg="1"/>
      <p:bldP spid="37" grpId="0" animBg="1"/>
      <p:bldP spid="38" grpId="0" animBg="1"/>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149588493"/>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4/16/2024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16</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4/16/2024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17</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the map</a:t>
            </a:r>
          </a:p>
          <a:p>
            <a:endParaRPr lang="en-US" altLang="zh-CN" sz="2400" b="1" u="sng" dirty="0">
              <a:solidFill>
                <a:srgbClr val="0C2E52"/>
              </a:solidFill>
            </a:endParaRPr>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are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965600" cy="646331"/>
          </a:xfrm>
          <a:prstGeom prst="rect">
            <a:avLst/>
          </a:prstGeom>
          <a:noFill/>
        </p:spPr>
        <p:txBody>
          <a:bodyPr wrap="square" rtlCol="0">
            <a:spAutoFit/>
          </a:bodyPr>
          <a:lstStyle/>
          <a:p>
            <a:r>
              <a:rPr lang="en-US" altLang="zh-CN" dirty="0"/>
              <a:t>The existing research on map checking primarily focuses on intersections, with fewer studies investigating other trajectory factors with map checking. </a:t>
            </a:r>
            <a:r>
              <a:rPr lang="en-US" altLang="zh-CN" i="1" dirty="0"/>
              <a:t>(e.g., road length, turns, landmarks, shortcuts etc.)</a:t>
            </a:r>
            <a:r>
              <a:rPr lang="en-US" altLang="zh-CN" dirty="0"/>
              <a:t>.</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4268468"/>
            <a:ext cx="10647610" cy="707886"/>
          </a:xfrm>
          <a:prstGeom prst="rect">
            <a:avLst/>
          </a:prstGeom>
          <a:noFill/>
        </p:spPr>
        <p:txBody>
          <a:bodyPr wrap="square" rtlCol="0">
            <a:spAutoFit/>
          </a:bodyPr>
          <a:lstStyle/>
          <a:p>
            <a:r>
              <a:rPr lang="en-US" altLang="zh-CN" sz="2000" dirty="0">
                <a:solidFill>
                  <a:srgbClr val="0D0D0D"/>
                </a:solidFill>
                <a:latin typeface="Söhne"/>
              </a:rPr>
              <a:t>Little research explored how environmental conditions, such as traffic density, affect people's map-checking behavior.</a:t>
            </a:r>
            <a:endParaRPr lang="zh-CN" altLang="en-US" sz="2000" dirty="0">
              <a:solidFill>
                <a:srgbClr val="0D0D0D"/>
              </a:solidFill>
              <a:latin typeface="Söhne"/>
            </a:endParaRPr>
          </a:p>
        </p:txBody>
      </p:sp>
      <p:sp>
        <p:nvSpPr>
          <p:cNvPr id="8" name="文本框 7">
            <a:extLst>
              <a:ext uri="{FF2B5EF4-FFF2-40B4-BE49-F238E27FC236}">
                <a16:creationId xmlns:a16="http://schemas.microsoft.com/office/drawing/2014/main" id="{2D1FB845-143F-4306-5BEF-FF8C56B6F0A7}"/>
              </a:ext>
            </a:extLst>
          </p:cNvPr>
          <p:cNvSpPr txBox="1"/>
          <p:nvPr/>
        </p:nvSpPr>
        <p:spPr>
          <a:xfrm>
            <a:off x="633165" y="2703947"/>
            <a:ext cx="10910368" cy="1323439"/>
          </a:xfrm>
          <a:prstGeom prst="rect">
            <a:avLst/>
          </a:prstGeom>
          <a:noFill/>
        </p:spPr>
        <p:txBody>
          <a:bodyPr wrap="square" rtlCol="0">
            <a:spAutoFit/>
          </a:bodyPr>
          <a:lstStyle/>
          <a:p>
            <a:r>
              <a:rPr lang="en-US" altLang="zh-CN" sz="2000" dirty="0">
                <a:solidFill>
                  <a:srgbClr val="0D0D0D"/>
                </a:solidFill>
                <a:latin typeface="Söhne"/>
              </a:rPr>
              <a:t>Most studies use predetermined routes for their experiments and seldom consider the impact of route variations.</a:t>
            </a:r>
          </a:p>
          <a:p>
            <a:r>
              <a:rPr lang="en-US" altLang="zh-CN" sz="2000" i="1" dirty="0">
                <a:solidFill>
                  <a:srgbClr val="0D0D0D"/>
                </a:solidFill>
                <a:latin typeface="Söhne"/>
              </a:rPr>
              <a:t>Example: </a:t>
            </a:r>
            <a:r>
              <a:rPr lang="en-US" altLang="zh-CN" sz="2000" dirty="0">
                <a:solidFill>
                  <a:srgbClr val="0D0D0D"/>
                </a:solidFill>
                <a:latin typeface="Söhne"/>
              </a:rPr>
              <a:t>In </a:t>
            </a:r>
            <a:r>
              <a:rPr lang="en-US" altLang="zh-CN" sz="2000" dirty="0" err="1">
                <a:solidFill>
                  <a:srgbClr val="0D0D0D"/>
                </a:solidFill>
                <a:latin typeface="Söhne"/>
              </a:rPr>
              <a:t>Brügger‘s</a:t>
            </a:r>
            <a:r>
              <a:rPr lang="en-US" altLang="zh-CN" sz="2000" dirty="0">
                <a:solidFill>
                  <a:srgbClr val="0D0D0D"/>
                </a:solidFill>
                <a:latin typeface="Söhne"/>
              </a:rPr>
              <a:t> experiment, a predefined route with 5 turns was used. What if the route has intersections but no turns?</a:t>
            </a:r>
            <a:endParaRPr lang="zh-CN" altLang="en-US" sz="2000"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5" name="文本框 24">
            <a:extLst>
              <a:ext uri="{FF2B5EF4-FFF2-40B4-BE49-F238E27FC236}">
                <a16:creationId xmlns:a16="http://schemas.microsoft.com/office/drawing/2014/main" id="{C9737F0D-F32F-864E-E6F1-DAF2161064A5}"/>
              </a:ext>
            </a:extLst>
          </p:cNvPr>
          <p:cNvSpPr txBox="1"/>
          <p:nvPr/>
        </p:nvSpPr>
        <p:spPr>
          <a:xfrm>
            <a:off x="641277" y="2889067"/>
            <a:ext cx="10647610" cy="646331"/>
          </a:xfrm>
          <a:prstGeom prst="rect">
            <a:avLst/>
          </a:prstGeom>
          <a:noFill/>
        </p:spPr>
        <p:txBody>
          <a:bodyPr wrap="square" rtlCol="0">
            <a:spAutoFit/>
          </a:bodyPr>
          <a:lstStyle/>
          <a:p>
            <a:r>
              <a:rPr lang="en-US" altLang="zh-CN" dirty="0"/>
              <a:t>2. What are the differences in map-checking behavior between heavy and light traffic density conditions?</a:t>
            </a:r>
          </a:p>
          <a:p>
            <a:endParaRPr lang="en-US" altLang="zh-CN" b="1" dirty="0"/>
          </a:p>
        </p:txBody>
      </p:sp>
      <p:sp>
        <p:nvSpPr>
          <p:cNvPr id="7" name="文本框 6">
            <a:extLst>
              <a:ext uri="{FF2B5EF4-FFF2-40B4-BE49-F238E27FC236}">
                <a16:creationId xmlns:a16="http://schemas.microsoft.com/office/drawing/2014/main" id="{EBF392A1-112A-480D-C2E4-6BE7489DCAD0}"/>
              </a:ext>
            </a:extLst>
          </p:cNvPr>
          <p:cNvSpPr txBox="1"/>
          <p:nvPr/>
        </p:nvSpPr>
        <p:spPr>
          <a:xfrm>
            <a:off x="633165" y="1873568"/>
            <a:ext cx="10647610" cy="923330"/>
          </a:xfrm>
          <a:prstGeom prst="rect">
            <a:avLst/>
          </a:prstGeom>
          <a:noFill/>
        </p:spPr>
        <p:txBody>
          <a:bodyPr wrap="square" rtlCol="0">
            <a:spAutoFit/>
          </a:bodyPr>
          <a:lstStyle/>
          <a:p>
            <a:r>
              <a:rPr lang="en-US" altLang="zh-CN" dirty="0"/>
              <a:t>1. What are trajectory factors (e.g., intersections, turns, length etc.)</a:t>
            </a:r>
            <a:r>
              <a:rPr lang="en-US" altLang="zh-CN" dirty="0">
                <a:solidFill>
                  <a:srgbClr val="FF0000"/>
                </a:solidFill>
              </a:rPr>
              <a:t> </a:t>
            </a:r>
            <a:r>
              <a:rPr lang="en-US" altLang="zh-CN" dirty="0"/>
              <a:t>that influence pedestrian map checking behavior, and how do these factors affect the map checking behavior?</a:t>
            </a:r>
          </a:p>
          <a:p>
            <a:endParaRPr lang="en-US" altLang="zh-CN"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830997"/>
          </a:xfrm>
          <a:prstGeom prst="rect">
            <a:avLst/>
          </a:prstGeom>
          <a:noFill/>
        </p:spPr>
        <p:txBody>
          <a:bodyPr wrap="square">
            <a:spAutoFit/>
          </a:bodyPr>
          <a:lstStyle/>
          <a:p>
            <a:r>
              <a:rPr lang="en-US" altLang="zh-CN" sz="2400" b="1" u="sng" dirty="0">
                <a:solidFill>
                  <a:srgbClr val="0C2E52"/>
                </a:solidFill>
              </a:rPr>
              <a:t>Data source: VR Experiment</a:t>
            </a:r>
            <a:endParaRPr lang="zh-CN" altLang="en-US" sz="2400" dirty="0"/>
          </a:p>
          <a:p>
            <a:endParaRPr lang="en-US" altLang="zh-CN" sz="2400" b="1" u="sng" dirty="0">
              <a:solidFill>
                <a:srgbClr val="0C2E52"/>
              </a:solidFill>
            </a:endParaRP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37870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a:lnSpc>
                <a:spcPct val="150000"/>
              </a:lnSpc>
            </a:pPr>
            <a:r>
              <a:rPr lang="en-US" altLang="zh-CN" dirty="0">
                <a:solidFill>
                  <a:srgbClr val="0D0D0D"/>
                </a:solidFill>
                <a:latin typeface="Söhne"/>
              </a:rPr>
              <a:t>     (</a:t>
            </a:r>
            <a:r>
              <a:rPr lang="en-US" altLang="zh-CN" dirty="0" err="1"/>
              <a:t>Bartling</a:t>
            </a:r>
            <a:r>
              <a:rPr lang="en-US" altLang="zh-CN" dirty="0"/>
              <a:t> et al., 2023)</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p>
          <a:p>
            <a:pPr marL="285750" indent="-285750">
              <a:lnSpc>
                <a:spcPct val="150000"/>
              </a:lnSpc>
              <a:buFont typeface="Arial" panose="020B0604020202020204" pitchFamily="34" charset="0"/>
              <a:buChar char="•"/>
            </a:pPr>
            <a:r>
              <a:rPr lang="en-US" altLang="zh-CN" dirty="0"/>
              <a:t>The behavior of users unlocking the screen has been recorded</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648A47-3897-468C-AC39-C0544258E2F8}">
  <ds:schemaRefs>
    <ds:schemaRef ds:uri="http://schemas.microsoft.com/office/2006/documentManagement/types"/>
    <ds:schemaRef ds:uri="http://purl.org/dc/terms/"/>
    <ds:schemaRef ds:uri="8a03f34d-f0d3-48c0-be2d-a52ec64912f2"/>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5dcb47e-6b8b-49cf-94c9-2f49b98129da"/>
    <ds:schemaRef ds:uri="http://purl.org/dc/dcmitype/"/>
  </ds:schemaRefs>
</ds:datastoreItem>
</file>

<file path=customXml/itemProps2.xml><?xml version="1.0" encoding="utf-8"?>
<ds:datastoreItem xmlns:ds="http://schemas.openxmlformats.org/officeDocument/2006/customXml" ds:itemID="{AE05C85E-43FF-42E4-9C2D-A0087696EA3D}">
  <ds:schemaRefs>
    <ds:schemaRef ds:uri="http://schemas.microsoft.com/sharepoint/v3/contenttype/forms"/>
  </ds:schemaRefs>
</ds:datastoreItem>
</file>

<file path=customXml/itemProps3.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1283</TotalTime>
  <Words>881</Words>
  <Application>Microsoft Office PowerPoint</Application>
  <PresentationFormat>宽屏</PresentationFormat>
  <Paragraphs>225</Paragraphs>
  <Slides>17</Slides>
  <Notes>17</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155</cp:revision>
  <dcterms:created xsi:type="dcterms:W3CDTF">2013-07-15T20:26:40Z</dcterms:created>
  <dcterms:modified xsi:type="dcterms:W3CDTF">2024-04-16T16:22:34Z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